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4" r:id="rId1"/>
  </p:sldMasterIdLst>
  <p:notesMasterIdLst>
    <p:notesMasterId r:id="rId28"/>
  </p:notesMasterIdLst>
  <p:sldIdLst>
    <p:sldId id="256" r:id="rId2"/>
    <p:sldId id="314" r:id="rId3"/>
    <p:sldId id="285" r:id="rId4"/>
    <p:sldId id="304" r:id="rId5"/>
    <p:sldId id="306" r:id="rId6"/>
    <p:sldId id="305" r:id="rId7"/>
    <p:sldId id="307" r:id="rId8"/>
    <p:sldId id="308" r:id="rId9"/>
    <p:sldId id="309" r:id="rId10"/>
    <p:sldId id="286" r:id="rId11"/>
    <p:sldId id="257" r:id="rId12"/>
    <p:sldId id="258" r:id="rId13"/>
    <p:sldId id="262" r:id="rId14"/>
    <p:sldId id="294" r:id="rId15"/>
    <p:sldId id="295" r:id="rId16"/>
    <p:sldId id="296" r:id="rId17"/>
    <p:sldId id="264" r:id="rId18"/>
    <p:sldId id="302" r:id="rId19"/>
    <p:sldId id="297" r:id="rId20"/>
    <p:sldId id="298" r:id="rId21"/>
    <p:sldId id="299" r:id="rId22"/>
    <p:sldId id="303" r:id="rId23"/>
    <p:sldId id="290" r:id="rId24"/>
    <p:sldId id="283" r:id="rId25"/>
    <p:sldId id="301" r:id="rId26"/>
    <p:sldId id="284" r:id="rId2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05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B6E43E6-FFD5-4A49-A4ED-88FD0113EB2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3539D15-02FF-4ECE-9B7F-247BE422FDE2}">
      <dgm:prSet phldrT="[Текст]"/>
      <dgm:spPr/>
      <dgm:t>
        <a:bodyPr/>
        <a:lstStyle/>
        <a:p>
          <a:r>
            <a:rPr lang="ru-RU" dirty="0"/>
            <a:t>Вводная часть</a:t>
          </a:r>
        </a:p>
      </dgm:t>
    </dgm:pt>
    <dgm:pt modelId="{BF2ECE58-533E-4739-BCB4-6631B1696FF7}" type="parTrans" cxnId="{D51FC5EC-1BEA-4A7F-B496-A98EE7FD0153}">
      <dgm:prSet/>
      <dgm:spPr/>
      <dgm:t>
        <a:bodyPr/>
        <a:lstStyle/>
        <a:p>
          <a:endParaRPr lang="ru-RU"/>
        </a:p>
      </dgm:t>
    </dgm:pt>
    <dgm:pt modelId="{E80CEFE1-1303-4C27-BC0B-7E1C95F1CB17}" type="sibTrans" cxnId="{D51FC5EC-1BEA-4A7F-B496-A98EE7FD0153}">
      <dgm:prSet/>
      <dgm:spPr/>
      <dgm:t>
        <a:bodyPr/>
        <a:lstStyle/>
        <a:p>
          <a:endParaRPr lang="ru-RU"/>
        </a:p>
      </dgm:t>
    </dgm:pt>
    <dgm:pt modelId="{2778B580-9EF6-4BC6-8236-71BB7566A130}">
      <dgm:prSet phldrT="[Текст]"/>
      <dgm:spPr/>
      <dgm:t>
        <a:bodyPr/>
        <a:lstStyle/>
        <a:p>
          <a:r>
            <a:rPr lang="ru-RU" dirty="0"/>
            <a:t>В постоянной части пишутся с большой буквы слова «Председатель», «Секретарь», «Присутствовали»</a:t>
          </a:r>
        </a:p>
      </dgm:t>
    </dgm:pt>
    <dgm:pt modelId="{6F0FB664-306F-46F3-8A30-26066909C0C6}" type="parTrans" cxnId="{2DED1D4E-2683-4C01-A69C-7842BC1B5025}">
      <dgm:prSet/>
      <dgm:spPr/>
      <dgm:t>
        <a:bodyPr/>
        <a:lstStyle/>
        <a:p>
          <a:endParaRPr lang="ru-RU"/>
        </a:p>
      </dgm:t>
    </dgm:pt>
    <dgm:pt modelId="{B573173D-D0B6-4AB7-AC02-6C9AE5ECC36A}" type="sibTrans" cxnId="{2DED1D4E-2683-4C01-A69C-7842BC1B5025}">
      <dgm:prSet/>
      <dgm:spPr/>
      <dgm:t>
        <a:bodyPr/>
        <a:lstStyle/>
        <a:p>
          <a:endParaRPr lang="ru-RU"/>
        </a:p>
      </dgm:t>
    </dgm:pt>
    <dgm:pt modelId="{18C90952-7E0B-41BA-8E4C-0AB0915A23A1}">
      <dgm:prSet phldrT="[Текст]"/>
      <dgm:spPr/>
      <dgm:t>
        <a:bodyPr/>
        <a:lstStyle/>
        <a:p>
          <a:r>
            <a:rPr lang="ru-RU" dirty="0"/>
            <a:t>Основная часть</a:t>
          </a:r>
        </a:p>
      </dgm:t>
    </dgm:pt>
    <dgm:pt modelId="{5B4A9EB1-7A66-42E2-B325-1730C34D6200}" type="parTrans" cxnId="{EA7802C2-37C5-4E33-99F7-2FA24C9BB27E}">
      <dgm:prSet/>
      <dgm:spPr/>
      <dgm:t>
        <a:bodyPr/>
        <a:lstStyle/>
        <a:p>
          <a:endParaRPr lang="ru-RU"/>
        </a:p>
      </dgm:t>
    </dgm:pt>
    <dgm:pt modelId="{5014D0CE-7DDC-4E79-B89E-616D0E5B1917}" type="sibTrans" cxnId="{EA7802C2-37C5-4E33-99F7-2FA24C9BB27E}">
      <dgm:prSet/>
      <dgm:spPr/>
      <dgm:t>
        <a:bodyPr/>
        <a:lstStyle/>
        <a:p>
          <a:endParaRPr lang="ru-RU"/>
        </a:p>
      </dgm:t>
    </dgm:pt>
    <dgm:pt modelId="{84E7F163-3077-4A4A-8E45-B5E8A3A5DC27}">
      <dgm:prSet phldrT="[Текст]"/>
      <dgm:spPr/>
      <dgm:t>
        <a:bodyPr/>
        <a:lstStyle/>
        <a:p>
          <a:r>
            <a:rPr lang="ru-RU" dirty="0"/>
            <a:t>Содержит разделы. «СЛУШАЛИ», «ВЫСТУПИЛИ», «ПОСТАНОВИЛИ» («РЕШИЛИ») по каждому вопросу повестки дня.</a:t>
          </a:r>
        </a:p>
      </dgm:t>
    </dgm:pt>
    <dgm:pt modelId="{E600C943-6033-4C3C-B317-21062991261D}" type="parTrans" cxnId="{94EAC0B9-8148-4FB0-8789-F7BA2C15C6D0}">
      <dgm:prSet/>
      <dgm:spPr/>
      <dgm:t>
        <a:bodyPr/>
        <a:lstStyle/>
        <a:p>
          <a:endParaRPr lang="ru-RU"/>
        </a:p>
      </dgm:t>
    </dgm:pt>
    <dgm:pt modelId="{5F06A75A-AF3B-45D8-968F-D4FA6AC75361}" type="sibTrans" cxnId="{94EAC0B9-8148-4FB0-8789-F7BA2C15C6D0}">
      <dgm:prSet/>
      <dgm:spPr/>
      <dgm:t>
        <a:bodyPr/>
        <a:lstStyle/>
        <a:p>
          <a:endParaRPr lang="ru-RU"/>
        </a:p>
      </dgm:t>
    </dgm:pt>
    <dgm:pt modelId="{A4175D31-A8B8-4B7C-8C04-2EAE098A089F}">
      <dgm:prSet phldrT="[Текст]"/>
      <dgm:spPr/>
      <dgm:t>
        <a:bodyPr/>
        <a:lstStyle/>
        <a:p>
          <a:r>
            <a:rPr lang="ru-RU" dirty="0"/>
            <a:t>Переменная часть содержит инициалы и фамилии председателя, секретаря и присутствующих.</a:t>
          </a:r>
        </a:p>
      </dgm:t>
    </dgm:pt>
    <dgm:pt modelId="{7FD47DD4-2FF8-4227-BE80-037EB24D1428}" type="parTrans" cxnId="{D8F19266-2947-44E0-B226-C6B34551B7B6}">
      <dgm:prSet/>
      <dgm:spPr/>
      <dgm:t>
        <a:bodyPr/>
        <a:lstStyle/>
        <a:p>
          <a:endParaRPr lang="ru-RU"/>
        </a:p>
      </dgm:t>
    </dgm:pt>
    <dgm:pt modelId="{F07ABE68-ABFC-459D-97B4-73EE4C3A82D2}" type="sibTrans" cxnId="{D8F19266-2947-44E0-B226-C6B34551B7B6}">
      <dgm:prSet/>
      <dgm:spPr/>
      <dgm:t>
        <a:bodyPr/>
        <a:lstStyle/>
        <a:p>
          <a:endParaRPr lang="ru-RU"/>
        </a:p>
      </dgm:t>
    </dgm:pt>
    <dgm:pt modelId="{C217CDE8-4748-4A43-A2C6-042DA6696EFD}" type="pres">
      <dgm:prSet presAssocID="{AB6E43E6-FFD5-4A49-A4ED-88FD0113EB23}" presName="linear" presStyleCnt="0">
        <dgm:presLayoutVars>
          <dgm:animLvl val="lvl"/>
          <dgm:resizeHandles val="exact"/>
        </dgm:presLayoutVars>
      </dgm:prSet>
      <dgm:spPr/>
    </dgm:pt>
    <dgm:pt modelId="{B23C34B1-3440-47A6-B93D-6868B412B705}" type="pres">
      <dgm:prSet presAssocID="{13539D15-02FF-4ECE-9B7F-247BE422FDE2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18A190F7-1C52-4292-9D97-A5B17974B455}" type="pres">
      <dgm:prSet presAssocID="{13539D15-02FF-4ECE-9B7F-247BE422FDE2}" presName="childText" presStyleLbl="revTx" presStyleIdx="0" presStyleCnt="2">
        <dgm:presLayoutVars>
          <dgm:bulletEnabled val="1"/>
        </dgm:presLayoutVars>
      </dgm:prSet>
      <dgm:spPr/>
    </dgm:pt>
    <dgm:pt modelId="{49904BD1-A8CF-46CC-8CBA-6DA9ABF28CB8}" type="pres">
      <dgm:prSet presAssocID="{18C90952-7E0B-41BA-8E4C-0AB0915A23A1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3105DF63-DC01-413F-B53A-A21A4306A35A}" type="pres">
      <dgm:prSet presAssocID="{18C90952-7E0B-41BA-8E4C-0AB0915A23A1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67980030-3B0D-45C8-BF8A-9444D27D9CC3}" type="presOf" srcId="{18C90952-7E0B-41BA-8E4C-0AB0915A23A1}" destId="{49904BD1-A8CF-46CC-8CBA-6DA9ABF28CB8}" srcOrd="0" destOrd="0" presId="urn:microsoft.com/office/officeart/2005/8/layout/vList2"/>
    <dgm:cxn modelId="{D8F19266-2947-44E0-B226-C6B34551B7B6}" srcId="{13539D15-02FF-4ECE-9B7F-247BE422FDE2}" destId="{A4175D31-A8B8-4B7C-8C04-2EAE098A089F}" srcOrd="1" destOrd="0" parTransId="{7FD47DD4-2FF8-4227-BE80-037EB24D1428}" sibTransId="{F07ABE68-ABFC-459D-97B4-73EE4C3A82D2}"/>
    <dgm:cxn modelId="{2DED1D4E-2683-4C01-A69C-7842BC1B5025}" srcId="{13539D15-02FF-4ECE-9B7F-247BE422FDE2}" destId="{2778B580-9EF6-4BC6-8236-71BB7566A130}" srcOrd="0" destOrd="0" parTransId="{6F0FB664-306F-46F3-8A30-26066909C0C6}" sibTransId="{B573173D-D0B6-4AB7-AC02-6C9AE5ECC36A}"/>
    <dgm:cxn modelId="{B42BBF9C-4153-4B17-9D5E-4869C030CA36}" type="presOf" srcId="{2778B580-9EF6-4BC6-8236-71BB7566A130}" destId="{18A190F7-1C52-4292-9D97-A5B17974B455}" srcOrd="0" destOrd="0" presId="urn:microsoft.com/office/officeart/2005/8/layout/vList2"/>
    <dgm:cxn modelId="{64F55DA1-5F4D-4D15-B820-A227ED250420}" type="presOf" srcId="{84E7F163-3077-4A4A-8E45-B5E8A3A5DC27}" destId="{3105DF63-DC01-413F-B53A-A21A4306A35A}" srcOrd="0" destOrd="0" presId="urn:microsoft.com/office/officeart/2005/8/layout/vList2"/>
    <dgm:cxn modelId="{788C42A5-3E5D-42D5-8746-586F563C604A}" type="presOf" srcId="{AB6E43E6-FFD5-4A49-A4ED-88FD0113EB23}" destId="{C217CDE8-4748-4A43-A2C6-042DA6696EFD}" srcOrd="0" destOrd="0" presId="urn:microsoft.com/office/officeart/2005/8/layout/vList2"/>
    <dgm:cxn modelId="{94EAC0B9-8148-4FB0-8789-F7BA2C15C6D0}" srcId="{18C90952-7E0B-41BA-8E4C-0AB0915A23A1}" destId="{84E7F163-3077-4A4A-8E45-B5E8A3A5DC27}" srcOrd="0" destOrd="0" parTransId="{E600C943-6033-4C3C-B317-21062991261D}" sibTransId="{5F06A75A-AF3B-45D8-968F-D4FA6AC75361}"/>
    <dgm:cxn modelId="{7CDE85BB-F543-4BB9-A809-CA60041A4A45}" type="presOf" srcId="{A4175D31-A8B8-4B7C-8C04-2EAE098A089F}" destId="{18A190F7-1C52-4292-9D97-A5B17974B455}" srcOrd="0" destOrd="1" presId="urn:microsoft.com/office/officeart/2005/8/layout/vList2"/>
    <dgm:cxn modelId="{EA7802C2-37C5-4E33-99F7-2FA24C9BB27E}" srcId="{AB6E43E6-FFD5-4A49-A4ED-88FD0113EB23}" destId="{18C90952-7E0B-41BA-8E4C-0AB0915A23A1}" srcOrd="1" destOrd="0" parTransId="{5B4A9EB1-7A66-42E2-B325-1730C34D6200}" sibTransId="{5014D0CE-7DDC-4E79-B89E-616D0E5B1917}"/>
    <dgm:cxn modelId="{14B279DC-3959-428B-AEBF-4955538C601F}" type="presOf" srcId="{13539D15-02FF-4ECE-9B7F-247BE422FDE2}" destId="{B23C34B1-3440-47A6-B93D-6868B412B705}" srcOrd="0" destOrd="0" presId="urn:microsoft.com/office/officeart/2005/8/layout/vList2"/>
    <dgm:cxn modelId="{D51FC5EC-1BEA-4A7F-B496-A98EE7FD0153}" srcId="{AB6E43E6-FFD5-4A49-A4ED-88FD0113EB23}" destId="{13539D15-02FF-4ECE-9B7F-247BE422FDE2}" srcOrd="0" destOrd="0" parTransId="{BF2ECE58-533E-4739-BCB4-6631B1696FF7}" sibTransId="{E80CEFE1-1303-4C27-BC0B-7E1C95F1CB17}"/>
    <dgm:cxn modelId="{3443D6EA-CC0F-4654-901B-56BBCD57DFB7}" type="presParOf" srcId="{C217CDE8-4748-4A43-A2C6-042DA6696EFD}" destId="{B23C34B1-3440-47A6-B93D-6868B412B705}" srcOrd="0" destOrd="0" presId="urn:microsoft.com/office/officeart/2005/8/layout/vList2"/>
    <dgm:cxn modelId="{515B9D2C-7FBE-4C60-9A1A-CB82E9F1BAFA}" type="presParOf" srcId="{C217CDE8-4748-4A43-A2C6-042DA6696EFD}" destId="{18A190F7-1C52-4292-9D97-A5B17974B455}" srcOrd="1" destOrd="0" presId="urn:microsoft.com/office/officeart/2005/8/layout/vList2"/>
    <dgm:cxn modelId="{310EAD3F-39DB-48F0-8EC3-A400892E7FCD}" type="presParOf" srcId="{C217CDE8-4748-4A43-A2C6-042DA6696EFD}" destId="{49904BD1-A8CF-46CC-8CBA-6DA9ABF28CB8}" srcOrd="2" destOrd="0" presId="urn:microsoft.com/office/officeart/2005/8/layout/vList2"/>
    <dgm:cxn modelId="{ACCF68C0-A8EB-4942-9C6A-7424A190E8B2}" type="presParOf" srcId="{C217CDE8-4748-4A43-A2C6-042DA6696EFD}" destId="{3105DF63-DC01-413F-B53A-A21A4306A35A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3C34B1-3440-47A6-B93D-6868B412B705}">
      <dsp:nvSpPr>
        <dsp:cNvPr id="0" name=""/>
        <dsp:cNvSpPr/>
      </dsp:nvSpPr>
      <dsp:spPr>
        <a:xfrm>
          <a:off x="0" y="156895"/>
          <a:ext cx="7620000" cy="7253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100" kern="1200" dirty="0"/>
            <a:t>Вводная часть</a:t>
          </a:r>
        </a:p>
      </dsp:txBody>
      <dsp:txXfrm>
        <a:off x="35411" y="192306"/>
        <a:ext cx="7549178" cy="654577"/>
      </dsp:txXfrm>
    </dsp:sp>
    <dsp:sp modelId="{18A190F7-1C52-4292-9D97-A5B17974B455}">
      <dsp:nvSpPr>
        <dsp:cNvPr id="0" name=""/>
        <dsp:cNvSpPr/>
      </dsp:nvSpPr>
      <dsp:spPr>
        <a:xfrm>
          <a:off x="0" y="882295"/>
          <a:ext cx="7620000" cy="20534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935" tIns="39370" rIns="220472" bIns="39370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ru-RU" sz="2400" kern="1200" dirty="0"/>
            <a:t>В постоянной части пишутся с большой буквы слова «Председатель», «Секретарь», «Присутствовали»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ru-RU" sz="2400" kern="1200" dirty="0"/>
            <a:t>Переменная часть содержит инициалы и фамилии председателя, секретаря и присутствующих.</a:t>
          </a:r>
        </a:p>
      </dsp:txBody>
      <dsp:txXfrm>
        <a:off x="0" y="882295"/>
        <a:ext cx="7620000" cy="2053440"/>
      </dsp:txXfrm>
    </dsp:sp>
    <dsp:sp modelId="{49904BD1-A8CF-46CC-8CBA-6DA9ABF28CB8}">
      <dsp:nvSpPr>
        <dsp:cNvPr id="0" name=""/>
        <dsp:cNvSpPr/>
      </dsp:nvSpPr>
      <dsp:spPr>
        <a:xfrm>
          <a:off x="0" y="2935736"/>
          <a:ext cx="7620000" cy="7253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100" kern="1200" dirty="0"/>
            <a:t>Основная часть</a:t>
          </a:r>
        </a:p>
      </dsp:txBody>
      <dsp:txXfrm>
        <a:off x="35411" y="2971147"/>
        <a:ext cx="7549178" cy="654577"/>
      </dsp:txXfrm>
    </dsp:sp>
    <dsp:sp modelId="{3105DF63-DC01-413F-B53A-A21A4306A35A}">
      <dsp:nvSpPr>
        <dsp:cNvPr id="0" name=""/>
        <dsp:cNvSpPr/>
      </dsp:nvSpPr>
      <dsp:spPr>
        <a:xfrm>
          <a:off x="0" y="3661136"/>
          <a:ext cx="7620000" cy="10267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935" tIns="39370" rIns="220472" bIns="39370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ru-RU" sz="2400" kern="1200" dirty="0"/>
            <a:t>Содержит разделы. «СЛУШАЛИ», «ВЫСТУПИЛИ», «ПОСТАНОВИЛИ» («РЕШИЛИ») по каждому вопросу повестки дня.</a:t>
          </a:r>
        </a:p>
      </dsp:txBody>
      <dsp:txXfrm>
        <a:off x="0" y="3661136"/>
        <a:ext cx="7620000" cy="10267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ABD8556A-4BD8-4CD1-A0A5-4D478B9FE8A6}" type="datetimeFigureOut">
              <a:rPr lang="ru-RU"/>
              <a:pPr>
                <a:defRPr/>
              </a:pPr>
              <a:t>11.11.2021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567A4E69-FD46-44A3-9A87-C47877AF252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780691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67A4E69-FD46-44A3-9A87-C47877AF2527}" type="slidenum">
              <a:rPr lang="ru-RU" smtClean="0"/>
              <a:pPr>
                <a:defRPr/>
              </a:pPr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63375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/>
          </a:p>
        </p:txBody>
      </p:sp>
      <p:sp>
        <p:nvSpPr>
          <p:cNvPr id="2253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2C70FA8-BEF9-47DD-B52E-27A6650DD83B}" type="slidenum">
              <a:rPr lang="ru-RU" altLang="ru-RU" smtClean="0"/>
              <a:pPr eaLnBrk="1" hangingPunct="1"/>
              <a:t>14</a:t>
            </a:fld>
            <a:endParaRPr lang="ru-RU" alt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937354ED-BB62-408D-9440-3F0780F4AC7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DA03B0-F6B7-4757-A223-B34075D1490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C59EA6-E742-4FCC-8762-84F9263283B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109309-AEE1-403F-8CBD-4EBEB205715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45EF9C2-854D-47F4-8409-079AC3C47F1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905D2B-EE62-4B65-84AF-5648A2F3042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86EE53-88E9-4228-8765-750C6E9A3CE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0F276A-0446-4A59-94CB-017A25BFFE4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704BDE-B632-4877-B04E-759A966B814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6A926E-1EC7-4907-B1E7-F1B1A431A9F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1B5033BF-9CD6-44C7-AD78-9FE84BF0DDD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5B0A3046-C6C0-4A5B-8C59-E649EA110D1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  <p:sldLayoutId id="2147483736" r:id="rId2"/>
    <p:sldLayoutId id="2147483737" r:id="rId3"/>
    <p:sldLayoutId id="2147483738" r:id="rId4"/>
    <p:sldLayoutId id="2147483739" r:id="rId5"/>
    <p:sldLayoutId id="2147483740" r:id="rId6"/>
    <p:sldLayoutId id="2147483741" r:id="rId7"/>
    <p:sldLayoutId id="2147483742" r:id="rId8"/>
    <p:sldLayoutId id="2147483743" r:id="rId9"/>
    <p:sldLayoutId id="2147483744" r:id="rId10"/>
    <p:sldLayoutId id="214748374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68538" y="1196975"/>
            <a:ext cx="6875462" cy="3744913"/>
          </a:xfrm>
        </p:spPr>
        <p:txBody>
          <a:bodyPr/>
          <a:lstStyle/>
          <a:p>
            <a:r>
              <a:rPr lang="ru-RU" altLang="ru-RU" b="1" dirty="0"/>
              <a:t> </a:t>
            </a:r>
            <a:r>
              <a:rPr lang="ru-RU" altLang="ru-RU" sz="4000" b="1" dirty="0"/>
              <a:t>Документационное обеспечение совещаний и переговоров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1"/>
          <p:cNvSpPr>
            <a:spLocks noGrp="1"/>
          </p:cNvSpPr>
          <p:nvPr>
            <p:ph type="title"/>
          </p:nvPr>
        </p:nvSpPr>
        <p:spPr>
          <a:xfrm>
            <a:off x="457200" y="836613"/>
            <a:ext cx="8229600" cy="992187"/>
          </a:xfrm>
        </p:spPr>
        <p:txBody>
          <a:bodyPr>
            <a:normAutofit fontScale="90000"/>
          </a:bodyPr>
          <a:lstStyle/>
          <a:p>
            <a:pPr algn="ctr"/>
            <a:r>
              <a:rPr lang="ru-RU" altLang="ru-RU" sz="3600" b="1" i="1"/>
              <a:t>Документирование совещания  сводится к трем этапам:</a:t>
            </a:r>
            <a:endParaRPr lang="ru-RU" altLang="ru-RU" sz="4800" b="1" i="1"/>
          </a:p>
        </p:txBody>
      </p:sp>
      <p:sp>
        <p:nvSpPr>
          <p:cNvPr id="8195" name="Объект 2"/>
          <p:cNvSpPr>
            <a:spLocks noGrp="1"/>
          </p:cNvSpPr>
          <p:nvPr>
            <p:ph idx="1"/>
          </p:nvPr>
        </p:nvSpPr>
        <p:spPr>
          <a:xfrm>
            <a:off x="611188" y="2492375"/>
            <a:ext cx="8229600" cy="3886200"/>
          </a:xfrm>
        </p:spPr>
        <p:txBody>
          <a:bodyPr/>
          <a:lstStyle/>
          <a:p>
            <a:r>
              <a:rPr lang="ru-RU" altLang="ru-RU" sz="3600" b="1"/>
              <a:t>подготовка, </a:t>
            </a:r>
          </a:p>
          <a:p>
            <a:r>
              <a:rPr lang="ru-RU" altLang="ru-RU" sz="3600" b="1"/>
              <a:t>протоколирование,</a:t>
            </a:r>
          </a:p>
          <a:p>
            <a:r>
              <a:rPr lang="ru-RU" altLang="ru-RU" sz="3600" b="1"/>
              <a:t>исполнение протокола.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371600"/>
          </a:xfrm>
        </p:spPr>
        <p:txBody>
          <a:bodyPr/>
          <a:lstStyle/>
          <a:p>
            <a:pPr algn="ctr" eaLnBrk="1" hangingPunct="1"/>
            <a:r>
              <a:rPr lang="ru-RU" altLang="ru-RU" sz="6000" b="1" i="1"/>
              <a:t>Переговоры</a:t>
            </a:r>
            <a:r>
              <a:rPr lang="ru-RU" altLang="ru-RU" sz="6000"/>
              <a:t> </a:t>
            </a:r>
            <a:endParaRPr lang="ru-RU" altLang="ru-RU" sz="6000" b="1"/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539750" y="1704975"/>
            <a:ext cx="8604250" cy="5153025"/>
          </a:xfrm>
        </p:spPr>
        <p:txBody>
          <a:bodyPr/>
          <a:lstStyle/>
          <a:p>
            <a:pPr marL="0" indent="0"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altLang="ru-RU" sz="4000" b="1"/>
              <a:t>обсуждение каких-либо вопросов между официальными сторонами с целью выяснения позиций сторон и заключения возможных договоренностей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692150"/>
            <a:ext cx="8496300" cy="936625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altLang="ru-RU" sz="4000" b="1" i="1"/>
              <a:t>Основные этапы переговоров:</a:t>
            </a:r>
            <a:endParaRPr lang="ru-RU" altLang="ru-RU" sz="5400" b="1" i="1"/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844675"/>
            <a:ext cx="8229600" cy="4392613"/>
          </a:xfrm>
        </p:spPr>
        <p:txBody>
          <a:bodyPr/>
          <a:lstStyle/>
          <a:p>
            <a:r>
              <a:rPr lang="ru-RU" altLang="ru-RU" sz="3600" b="1"/>
              <a:t>начало переговоров;</a:t>
            </a:r>
          </a:p>
          <a:p>
            <a:r>
              <a:rPr lang="ru-RU" altLang="ru-RU" sz="3600" b="1"/>
              <a:t>обмен информацией: аргументация и контраргументация;</a:t>
            </a:r>
          </a:p>
          <a:p>
            <a:r>
              <a:rPr lang="ru-RU" altLang="ru-RU" sz="3600" b="1"/>
              <a:t>выработка и принятие решений;</a:t>
            </a:r>
          </a:p>
          <a:p>
            <a:r>
              <a:rPr lang="ru-RU" altLang="ru-RU" sz="3600" b="1"/>
              <a:t>завершение переговоров.</a:t>
            </a:r>
          </a:p>
          <a:p>
            <a:pPr eaLnBrk="1" hangingPunct="1">
              <a:lnSpc>
                <a:spcPct val="90000"/>
              </a:lnSpc>
            </a:pPr>
            <a:endParaRPr lang="ru-RU" altLang="ru-RU" b="1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07950" y="457200"/>
            <a:ext cx="9036050" cy="2035175"/>
          </a:xfrm>
        </p:spPr>
        <p:txBody>
          <a:bodyPr>
            <a:normAutofit fontScale="90000"/>
          </a:bodyPr>
          <a:lstStyle/>
          <a:p>
            <a:pPr algn="ctr" eaLnBrk="1" hangingPunct="1"/>
            <a:br>
              <a:rPr lang="ru-RU" altLang="ru-RU" sz="2800"/>
            </a:br>
            <a:r>
              <a:rPr lang="ru-RU" altLang="ru-RU" sz="3200" b="1" i="1"/>
              <a:t>Организационная подготовка переговоров и совещаний предусматривает следующие этапы:</a:t>
            </a:r>
            <a:r>
              <a:rPr lang="ru-RU" altLang="ru-RU" sz="3600" b="1" i="1"/>
              <a:t> </a:t>
            </a:r>
            <a:br>
              <a:rPr lang="ru-RU" altLang="ru-RU" sz="3600" b="1" i="1"/>
            </a:br>
            <a:endParaRPr lang="ru-RU" altLang="ru-RU" sz="3600" b="1" i="1"/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2636838"/>
            <a:ext cx="8229600" cy="3886200"/>
          </a:xfrm>
        </p:spPr>
        <p:txBody>
          <a:bodyPr/>
          <a:lstStyle/>
          <a:p>
            <a:r>
              <a:rPr lang="ru-RU" altLang="ru-RU" b="1"/>
              <a:t>Определение места;</a:t>
            </a:r>
          </a:p>
          <a:p>
            <a:r>
              <a:rPr lang="ru-RU" altLang="ru-RU" b="1"/>
              <a:t>Определение времени;</a:t>
            </a:r>
          </a:p>
          <a:p>
            <a:r>
              <a:rPr lang="ru-RU" altLang="ru-RU" b="1"/>
              <a:t>Состав участников;</a:t>
            </a:r>
          </a:p>
          <a:p>
            <a:r>
              <a:rPr lang="ru-RU" altLang="ru-RU" b="1"/>
              <a:t>Подготовку необходимых материалов.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1"/>
          <p:cNvSpPr>
            <a:spLocks noGrp="1"/>
          </p:cNvSpPr>
          <p:nvPr>
            <p:ph type="title"/>
          </p:nvPr>
        </p:nvSpPr>
        <p:spPr>
          <a:xfrm>
            <a:off x="1547664" y="692696"/>
            <a:ext cx="5791200" cy="1371600"/>
          </a:xfrm>
        </p:spPr>
        <p:txBody>
          <a:bodyPr>
            <a:noAutofit/>
          </a:bodyPr>
          <a:lstStyle/>
          <a:p>
            <a:pPr algn="ctr"/>
            <a:r>
              <a:rPr lang="ru-RU" altLang="ru-RU" b="1" dirty="0"/>
              <a:t>Список участников переговоров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</p:nvPr>
        </p:nvGraphicFramePr>
        <p:xfrm>
          <a:off x="179388" y="2781300"/>
          <a:ext cx="8785227" cy="27114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921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80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42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5592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008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7008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7008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7008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02453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2269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Фамилия, имя, отчество 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Какую организацию представляет, должность 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Дата и способ направления приглашения 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Подтверждение получения приглашения (дата) 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Согласие принять участие в работе (Да/Нет) 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Предполагает ли выступить (тема выступления) 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Нуждается ли в гостинице 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Нуждается ли в билетах на обратный путь (самолет, поезд, дата, номер рейса) 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Прибыл на заседание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22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22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4" descr="http://itd3.mycdn.me/image?id=860933425888&amp;t=20&amp;plc=WEB&amp;tkn=*4EYbzIcj_S3Og1iaRpF_Dpx_ei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692150"/>
            <a:ext cx="8253412" cy="561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altLang="ru-RU" sz="6000" b="1" i="1"/>
              <a:t>Протокол </a:t>
            </a:r>
            <a:endParaRPr lang="ru-RU" altLang="ru-RU" b="1" i="1"/>
          </a:p>
        </p:txBody>
      </p:sp>
      <p:sp>
        <p:nvSpPr>
          <p:cNvPr id="12291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Font typeface="Wingdings" pitchFamily="2" charset="2"/>
              <a:buNone/>
            </a:pPr>
            <a:r>
              <a:rPr lang="ru-RU" altLang="ru-RU" b="1"/>
              <a:t>документ, содержащий последовательную запись обсуждения вопросов и принятия решений на собраниях, совещаниях, переговорах, конференциях, заседаниях коллегиальных или совещательных органов.</a:t>
            </a:r>
          </a:p>
          <a:p>
            <a:pPr marL="0" indent="0">
              <a:buFont typeface="Wingdings" pitchFamily="2" charset="2"/>
              <a:buNone/>
            </a:pPr>
            <a:endParaRPr lang="ru-RU" altLang="ru-RU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188913"/>
            <a:ext cx="8229600" cy="13716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altLang="ru-RU" sz="3600" b="1"/>
              <a:t>Формуляр-образец протокола включает следующие реквизиты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12875"/>
            <a:ext cx="8578850" cy="4454525"/>
          </a:xfrm>
        </p:spPr>
        <p:txBody>
          <a:bodyPr>
            <a:normAutofit fontScale="92500" lnSpcReduction="20000"/>
          </a:bodyPr>
          <a:lstStyle/>
          <a:p>
            <a:pPr>
              <a:spcBef>
                <a:spcPct val="0"/>
              </a:spcBef>
            </a:pPr>
            <a:r>
              <a:rPr lang="ru-RU" altLang="ru-RU" sz="2400" b="1"/>
              <a:t>наименование министерства или ведомства;</a:t>
            </a:r>
          </a:p>
          <a:p>
            <a:pPr>
              <a:spcBef>
                <a:spcPct val="0"/>
              </a:spcBef>
            </a:pPr>
            <a:r>
              <a:rPr lang="ru-RU" altLang="ru-RU" sz="2400" b="1"/>
              <a:t>наименование организации (прописными буквами);</a:t>
            </a:r>
          </a:p>
          <a:p>
            <a:pPr>
              <a:spcBef>
                <a:spcPct val="0"/>
              </a:spcBef>
            </a:pPr>
            <a:r>
              <a:rPr lang="ru-RU" altLang="ru-RU" sz="2400" b="1"/>
              <a:t>наименование структурного подразделения;</a:t>
            </a:r>
          </a:p>
          <a:p>
            <a:pPr>
              <a:spcBef>
                <a:spcPct val="0"/>
              </a:spcBef>
            </a:pPr>
            <a:r>
              <a:rPr lang="ru-RU" altLang="ru-RU" sz="2400" b="1"/>
              <a:t>наименование учреждения – автора;</a:t>
            </a:r>
          </a:p>
          <a:p>
            <a:pPr>
              <a:spcBef>
                <a:spcPct val="0"/>
              </a:spcBef>
            </a:pPr>
            <a:r>
              <a:rPr lang="ru-RU" altLang="ru-RU" sz="2400" b="1"/>
              <a:t>указание вида документа – протокол;</a:t>
            </a:r>
          </a:p>
          <a:p>
            <a:pPr>
              <a:spcBef>
                <a:spcPct val="0"/>
              </a:spcBef>
            </a:pPr>
            <a:r>
              <a:rPr lang="ru-RU" altLang="ru-RU" sz="2400" b="1"/>
              <a:t>дата заседания;</a:t>
            </a:r>
          </a:p>
          <a:p>
            <a:pPr>
              <a:spcBef>
                <a:spcPct val="0"/>
              </a:spcBef>
            </a:pPr>
            <a:r>
              <a:rPr lang="ru-RU" altLang="ru-RU" sz="2400" b="1"/>
              <a:t>номер;</a:t>
            </a:r>
          </a:p>
          <a:p>
            <a:pPr>
              <a:spcBef>
                <a:spcPct val="0"/>
              </a:spcBef>
            </a:pPr>
            <a:r>
              <a:rPr lang="ru-RU" altLang="ru-RU" sz="2400" b="1"/>
              <a:t>место заседания;</a:t>
            </a:r>
          </a:p>
          <a:p>
            <a:pPr>
              <a:spcBef>
                <a:spcPct val="0"/>
              </a:spcBef>
            </a:pPr>
            <a:r>
              <a:rPr lang="ru-RU" altLang="ru-RU" sz="2400" b="1"/>
              <a:t>гриф утверждения (в том случае, когда протокол подлежит утверждению);</a:t>
            </a:r>
          </a:p>
          <a:p>
            <a:pPr>
              <a:spcBef>
                <a:spcPct val="0"/>
              </a:spcBef>
            </a:pPr>
            <a:r>
              <a:rPr lang="ru-RU" altLang="ru-RU" sz="2400" b="1"/>
              <a:t>заголовок;</a:t>
            </a:r>
          </a:p>
          <a:p>
            <a:pPr>
              <a:spcBef>
                <a:spcPct val="0"/>
              </a:spcBef>
            </a:pPr>
            <a:r>
              <a:rPr lang="ru-RU" altLang="ru-RU" sz="2400" b="1"/>
              <a:t>текст;</a:t>
            </a:r>
          </a:p>
          <a:p>
            <a:pPr>
              <a:spcBef>
                <a:spcPct val="0"/>
              </a:spcBef>
            </a:pPr>
            <a:r>
              <a:rPr lang="ru-RU" altLang="ru-RU" sz="2400" b="1"/>
              <a:t>подписи.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7664" y="0"/>
            <a:ext cx="5791200" cy="980728"/>
          </a:xfrm>
        </p:spPr>
        <p:txBody>
          <a:bodyPr/>
          <a:lstStyle/>
          <a:p>
            <a:r>
              <a:rPr lang="ru-RU" dirty="0"/>
              <a:t>Текст протокола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70170097"/>
              </p:ext>
            </p:extLst>
          </p:nvPr>
        </p:nvGraphicFramePr>
        <p:xfrm>
          <a:off x="611560" y="1196752"/>
          <a:ext cx="7620000" cy="48447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5208737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523875"/>
          </a:xfrm>
        </p:spPr>
        <p:txBody>
          <a:bodyPr/>
          <a:lstStyle/>
          <a:p>
            <a:pPr algn="ctr"/>
            <a:r>
              <a:rPr lang="ru-RU" altLang="ru-RU" sz="2800"/>
              <a:t>Образец полного протокола</a:t>
            </a:r>
          </a:p>
        </p:txBody>
      </p:sp>
      <p:pic>
        <p:nvPicPr>
          <p:cNvPr id="14339" name="Объект 3" descr="http://delpro.narod.ru/picdp/tippr-9.gif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583" b="3658"/>
          <a:stretch>
            <a:fillRect/>
          </a:stretch>
        </p:blipFill>
        <p:spPr>
          <a:xfrm>
            <a:off x="1476375" y="1060450"/>
            <a:ext cx="6119813" cy="4889500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>
            <a:extLst>
              <a:ext uri="{FF2B5EF4-FFF2-40B4-BE49-F238E27FC236}">
                <a16:creationId xmlns:a16="http://schemas.microsoft.com/office/drawing/2014/main" id="{7E282DF0-50A5-45AB-80D1-9B3F690002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24078" indent="-514350">
              <a:buFont typeface="+mj-lt"/>
              <a:buAutoNum type="arabicPeriod"/>
            </a:pPr>
            <a:r>
              <a:rPr lang="ru-RU" sz="4000" b="1" dirty="0"/>
              <a:t>Документирование подготовки и проведения совещаний</a:t>
            </a:r>
          </a:p>
          <a:p>
            <a:pPr marL="624078" indent="-514350">
              <a:buFont typeface="+mj-lt"/>
              <a:buAutoNum type="arabicPeriod"/>
            </a:pPr>
            <a:r>
              <a:rPr lang="ru-RU" sz="4000" b="1" dirty="0"/>
              <a:t>Документирование подготовки и проведения переговоров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375500076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Рисунок 3" descr="https://clubtk.ru/fls/1890/u10-2017090410311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1788" y="812800"/>
            <a:ext cx="5940425" cy="5645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379413"/>
          </a:xfrm>
        </p:spPr>
        <p:txBody>
          <a:bodyPr>
            <a:normAutofit fontScale="90000"/>
          </a:bodyPr>
          <a:lstStyle/>
          <a:p>
            <a:pPr algn="ctr"/>
            <a:r>
              <a:rPr lang="ru-RU" altLang="ru-RU"/>
              <a:t>Форма краткого протокола</a:t>
            </a:r>
          </a:p>
        </p:txBody>
      </p:sp>
      <p:pic>
        <p:nvPicPr>
          <p:cNvPr id="16387" name="Объект 4" descr="http://images.myshared.ru/17/1050747/slide_20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47" t="17522" r="5190" b="7692"/>
          <a:stretch>
            <a:fillRect/>
          </a:stretch>
        </p:blipFill>
        <p:spPr>
          <a:xfrm>
            <a:off x="700088" y="1009650"/>
            <a:ext cx="7759700" cy="4330700"/>
          </a:xfr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8219256" cy="1371600"/>
          </a:xfrm>
        </p:spPr>
        <p:txBody>
          <a:bodyPr>
            <a:normAutofit/>
          </a:bodyPr>
          <a:lstStyle/>
          <a:p>
            <a:r>
              <a:rPr lang="ru-RU" sz="2800" b="1" dirty="0"/>
              <a:t>Документирование  результатов деловых встреч и переговоров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Результатом проведения переговоров является, как правило, итоговый документ, вид которого определяет сфера деятельности организации. </a:t>
            </a:r>
          </a:p>
          <a:p>
            <a:r>
              <a:rPr lang="ru-RU" dirty="0"/>
              <a:t>Принято считать итоговыми документами:</a:t>
            </a:r>
          </a:p>
          <a:p>
            <a:pPr lvl="0"/>
            <a:r>
              <a:rPr lang="ru-RU" dirty="0"/>
              <a:t>соглашение;</a:t>
            </a:r>
          </a:p>
          <a:p>
            <a:pPr lvl="0"/>
            <a:r>
              <a:rPr lang="ru-RU" dirty="0"/>
              <a:t>договор;</a:t>
            </a:r>
          </a:p>
          <a:p>
            <a:pPr lvl="0"/>
            <a:r>
              <a:rPr lang="ru-RU" dirty="0"/>
              <a:t>контракт.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5277623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Объект 2"/>
          <p:cNvSpPr>
            <a:spLocks noGrp="1"/>
          </p:cNvSpPr>
          <p:nvPr>
            <p:ph idx="1"/>
          </p:nvPr>
        </p:nvSpPr>
        <p:spPr>
          <a:xfrm>
            <a:off x="250825" y="404813"/>
            <a:ext cx="8785225" cy="5462587"/>
          </a:xfrm>
        </p:spPr>
        <p:txBody>
          <a:bodyPr/>
          <a:lstStyle/>
          <a:p>
            <a:pPr marL="0" indent="0" algn="ctr">
              <a:buFont typeface="Wingdings" pitchFamily="2" charset="2"/>
              <a:buNone/>
            </a:pPr>
            <a:r>
              <a:rPr lang="ru-RU" altLang="ru-RU" sz="4800" b="1" i="1" dirty="0"/>
              <a:t>Соглашение</a:t>
            </a:r>
            <a:r>
              <a:rPr lang="ru-RU" altLang="ru-RU" sz="5400" b="1" i="1" dirty="0"/>
              <a:t> </a:t>
            </a:r>
          </a:p>
          <a:p>
            <a:pPr marL="0" indent="0" algn="ctr">
              <a:buFont typeface="Wingdings" pitchFamily="2" charset="2"/>
              <a:buNone/>
            </a:pPr>
            <a:r>
              <a:rPr lang="ru-RU" altLang="ru-RU" sz="3600" b="1" dirty="0"/>
              <a:t>выражает взаимное согласие, договоренность, устанавливающую взаимное обязательство сторон. Текст соглашения носит юридический характер, заключается, как правило, в сфере экономических, торговых отношений. </a:t>
            </a:r>
          </a:p>
          <a:p>
            <a:pPr marL="0" indent="0">
              <a:buFont typeface="Wingdings" pitchFamily="2" charset="2"/>
              <a:buNone/>
            </a:pPr>
            <a:endParaRPr lang="ru-RU" altLang="ru-RU" sz="2400" b="1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908720"/>
            <a:ext cx="8229600" cy="3886200"/>
          </a:xfrm>
        </p:spPr>
        <p:txBody>
          <a:bodyPr>
            <a:noAutofit/>
          </a:bodyPr>
          <a:lstStyle/>
          <a:p>
            <a:pPr algn="ctr"/>
            <a:r>
              <a:rPr lang="ru-RU" altLang="ru-RU" sz="3600" i="1" dirty="0"/>
              <a:t>Договор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ru-RU" altLang="ru-RU" sz="3600" b="1" dirty="0"/>
              <a:t>письменное или устное соглашение, условие о взаимных обязательствах. Договоры распространены практически во всех сферах деятельности: экономической, торговой, культурных связей, общественных отношений и т.д.</a:t>
            </a:r>
          </a:p>
          <a:p>
            <a:pPr algn="ctr" eaLnBrk="1" hangingPunct="1">
              <a:buFont typeface="Wingdings" pitchFamily="2" charset="2"/>
              <a:buNone/>
            </a:pPr>
            <a:endParaRPr lang="ru-RU" altLang="ru-RU" sz="3600" b="1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Объект 2"/>
          <p:cNvSpPr>
            <a:spLocks noGrp="1"/>
          </p:cNvSpPr>
          <p:nvPr>
            <p:ph idx="1"/>
          </p:nvPr>
        </p:nvSpPr>
        <p:spPr>
          <a:xfrm>
            <a:off x="611560" y="908720"/>
            <a:ext cx="7848872" cy="4373563"/>
          </a:xfrm>
        </p:spPr>
        <p:txBody>
          <a:bodyPr>
            <a:noAutofit/>
          </a:bodyPr>
          <a:lstStyle/>
          <a:p>
            <a:pPr algn="ctr"/>
            <a:r>
              <a:rPr lang="ru-RU" altLang="ru-RU" sz="3600" i="1" dirty="0"/>
              <a:t>Контракт </a:t>
            </a:r>
            <a:br>
              <a:rPr lang="ru-RU" altLang="ru-RU" sz="3600" i="1" dirty="0"/>
            </a:br>
            <a:r>
              <a:rPr lang="ru-RU" altLang="ru-RU" sz="3600" i="1" dirty="0"/>
              <a:t>(от лат. </a:t>
            </a:r>
            <a:r>
              <a:rPr lang="en-US" altLang="ru-RU" sz="3600" i="1" dirty="0" err="1"/>
              <a:t>contractus</a:t>
            </a:r>
            <a:r>
              <a:rPr lang="ru-RU" altLang="ru-RU" sz="3600" i="1" dirty="0"/>
              <a:t> – сделка) </a:t>
            </a:r>
          </a:p>
          <a:p>
            <a:pPr marL="0" indent="0" algn="ctr">
              <a:buFont typeface="Wingdings" pitchFamily="2" charset="2"/>
              <a:buNone/>
            </a:pPr>
            <a:r>
              <a:rPr lang="ru-RU" altLang="ru-RU" sz="3600" b="1" dirty="0"/>
              <a:t>письменный договор, соглашение со взаимными обязательствами, заключивших его сторон. Документ применяются, преимущественно, в сфере предпринимательства и экономики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836613"/>
            <a:ext cx="8208962" cy="4318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altLang="ru-RU" sz="3200" b="1" dirty="0"/>
              <a:t>Составными частями договора (контракта) являются: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41438"/>
            <a:ext cx="8507413" cy="5183187"/>
          </a:xfrm>
        </p:spPr>
        <p:txBody>
          <a:bodyPr>
            <a:normAutofit lnSpcReduction="10000"/>
          </a:bodyPr>
          <a:lstStyle/>
          <a:p>
            <a:pPr marL="609600" indent="-609600" eaLnBrk="1" hangingPunct="1">
              <a:lnSpc>
                <a:spcPct val="80000"/>
              </a:lnSpc>
            </a:pPr>
            <a:r>
              <a:rPr lang="ru-RU" altLang="ru-RU" sz="2000" b="1" dirty="0"/>
              <a:t>заголовок документа (договор купли-продажи, контракт на покупку, контракт о техническом содействии и т.п.);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ru-RU" altLang="ru-RU" sz="2000" b="1"/>
              <a:t>дата, место составления, номер;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ru-RU" altLang="ru-RU" sz="2000" b="1" dirty="0"/>
              <a:t>наименование сторон (полное и сокращенное название фирм);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ru-RU" altLang="ru-RU" sz="2000" b="1" dirty="0"/>
              <a:t>предмет контракта;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ru-RU" altLang="ru-RU" sz="2000" b="1" dirty="0"/>
              <a:t>условия и сроки (поставки, перевода, хранения, упаковки, рекламы, реализации и т.п.);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ru-RU" altLang="ru-RU" sz="2000" b="1" dirty="0"/>
              <a:t>условия и сроки оплаты, особенности и порядок расчетов;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ru-RU" altLang="ru-RU" sz="2000" b="1" dirty="0"/>
              <a:t>порядок сдачи и приема выполненных работ;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ru-RU" altLang="ru-RU" sz="2000" b="1" dirty="0"/>
              <a:t>ответственность сторон (в том числе за невыполнение принятых обязательств);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ru-RU" altLang="ru-RU" sz="2000" b="1" dirty="0"/>
              <a:t>юридические адреса сторон (почтовые адреса, банковские реквизиты, номера телефонов, факсов);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ru-RU" altLang="ru-RU" sz="2000" b="1" dirty="0"/>
              <a:t>подписи должностных лиц (с указанием должностей, расшифровок подписей и дат подписания документов);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ru-RU" altLang="ru-RU" sz="2000" b="1" dirty="0"/>
              <a:t>печати фирм-контрагентов.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altLang="ru-RU" sz="4800" b="1" i="1" dirty="0"/>
              <a:t>совещание</a:t>
            </a:r>
            <a:r>
              <a:rPr lang="ru-RU" altLang="ru-RU" sz="4800" i="1" dirty="0"/>
              <a:t> </a:t>
            </a:r>
            <a:endParaRPr lang="ru-RU" altLang="ru-RU" sz="4800" dirty="0"/>
          </a:p>
        </p:txBody>
      </p:sp>
      <p:sp>
        <p:nvSpPr>
          <p:cNvPr id="7171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Font typeface="Wingdings" pitchFamily="2" charset="2"/>
              <a:buNone/>
            </a:pPr>
            <a:r>
              <a:rPr lang="ru-RU" altLang="ru-RU" sz="4000" b="1"/>
              <a:t>представляет собой форму коллегиального</a:t>
            </a:r>
            <a:r>
              <a:rPr lang="ru-RU" altLang="ru-RU" sz="4000" b="1" i="1"/>
              <a:t> </a:t>
            </a:r>
            <a:r>
              <a:rPr lang="ru-RU" altLang="ru-RU" sz="4000" b="1"/>
              <a:t>обсуждения вопросов с целью информирования и принятия решения по ним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E2D316B-C401-44A1-8860-1B7E0E6532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718"/>
            <a:ext cx="7787208" cy="4572426"/>
          </a:xfrm>
        </p:spPr>
        <p:txBody>
          <a:bodyPr/>
          <a:lstStyle/>
          <a:p>
            <a:pPr algn="ctr"/>
            <a:r>
              <a:rPr lang="ru-RU" sz="4800" u="sng" dirty="0"/>
              <a:t>Классификация совещаний</a:t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678152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EA967B5-07A3-480D-A2D4-D8C8748A27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700" u="sng" dirty="0"/>
              <a:t>В зависимости от тематики обсуждаемых вопросов</a:t>
            </a:r>
            <a:r>
              <a:rPr lang="ru-RU" u="sng" dirty="0"/>
              <a:t>: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E0989E4-0E18-4CB6-830A-87B7888FA6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z="4400" dirty="0"/>
              <a:t>Административные;</a:t>
            </a:r>
          </a:p>
          <a:p>
            <a:pPr lvl="0"/>
            <a:r>
              <a:rPr lang="ru-RU" sz="4400" dirty="0"/>
              <a:t>Финансовые;</a:t>
            </a:r>
          </a:p>
          <a:p>
            <a:pPr lvl="0"/>
            <a:r>
              <a:rPr lang="ru-RU" sz="4400" dirty="0"/>
              <a:t>По управлению персоналом;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041312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81CED2C-B52D-4967-AECD-2B058E7B77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718"/>
            <a:ext cx="6131024" cy="1599882"/>
          </a:xfrm>
        </p:spPr>
        <p:txBody>
          <a:bodyPr>
            <a:normAutofit fontScale="90000"/>
          </a:bodyPr>
          <a:lstStyle/>
          <a:p>
            <a:r>
              <a:rPr lang="ru-RU" u="sng" dirty="0"/>
              <a:t>В зависимости от целей совещания: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29C305B-EAFC-4B6B-91D4-E9977BE97B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ru-RU" sz="2400" dirty="0"/>
              <a:t>Инструктивные;</a:t>
            </a:r>
          </a:p>
          <a:p>
            <a:pPr lvl="0"/>
            <a:r>
              <a:rPr lang="ru-RU" sz="2400" dirty="0"/>
              <a:t>Информационные;</a:t>
            </a:r>
          </a:p>
          <a:p>
            <a:pPr lvl="0"/>
            <a:r>
              <a:rPr lang="ru-RU" sz="2400" dirty="0"/>
              <a:t>Консультационные;</a:t>
            </a:r>
          </a:p>
          <a:p>
            <a:pPr lvl="0"/>
            <a:r>
              <a:rPr lang="ru-RU" sz="2400" dirty="0"/>
              <a:t>Совещания рабочих групп, комиссий, комитетов;</a:t>
            </a:r>
          </a:p>
          <a:p>
            <a:r>
              <a:rPr lang="ru-RU" sz="2400" dirty="0"/>
              <a:t>Итоговые;</a:t>
            </a:r>
          </a:p>
          <a:p>
            <a:r>
              <a:rPr lang="ru-RU" sz="2400" dirty="0"/>
              <a:t>Производственные (оперативные, диспетчерские); </a:t>
            </a:r>
          </a:p>
          <a:p>
            <a:r>
              <a:rPr lang="ru-RU" sz="2400" dirty="0"/>
              <a:t>Деловые</a:t>
            </a:r>
          </a:p>
          <a:p>
            <a:pPr lvl="0"/>
            <a:endParaRPr lang="ru-RU" sz="24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178682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F8578F6-0D73-4CB2-AAEC-FC7A80F09C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718"/>
            <a:ext cx="6923112" cy="1371600"/>
          </a:xfrm>
        </p:spPr>
        <p:txBody>
          <a:bodyPr>
            <a:normAutofit/>
          </a:bodyPr>
          <a:lstStyle/>
          <a:p>
            <a:r>
              <a:rPr lang="ru-RU" sz="2700" u="sng" dirty="0"/>
              <a:t>В зависимости от периодичности проведения совещаний: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7A47EB4-BC4C-47A2-ACFA-991532BB72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z="2800" dirty="0"/>
              <a:t>Совещания разового характера - круглый стол, конференция;</a:t>
            </a:r>
          </a:p>
          <a:p>
            <a:pPr lvl="0"/>
            <a:r>
              <a:rPr lang="ru-RU" sz="2800" dirty="0"/>
              <a:t>Систематические совещания - собрания коллегиальных органов;</a:t>
            </a:r>
          </a:p>
          <a:p>
            <a:pPr lvl="0"/>
            <a:r>
              <a:rPr lang="ru-RU" sz="2800" dirty="0"/>
              <a:t>Итоговые совещания - по окончанию периода деятельности;</a:t>
            </a:r>
          </a:p>
          <a:p>
            <a:pPr lvl="0"/>
            <a:r>
              <a:rPr lang="ru-RU" sz="2800" dirty="0"/>
              <a:t>Еженедельные, ежедневные совещания- планерки по оперативным вопросам.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300498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6A999F4-C0D3-4CD3-BDA9-7C7AAD4245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u="sng" dirty="0"/>
              <a:t>В зависимости от состава участников: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5E27CC9-8CB4-43B2-9038-B1CA3CB7C9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z="3600" dirty="0"/>
              <a:t>Международные;</a:t>
            </a:r>
          </a:p>
          <a:p>
            <a:pPr lvl="0"/>
            <a:r>
              <a:rPr lang="ru-RU" sz="3600" dirty="0"/>
              <a:t>Всероссийские;</a:t>
            </a:r>
          </a:p>
          <a:p>
            <a:pPr lvl="0"/>
            <a:r>
              <a:rPr lang="ru-RU" sz="3600" dirty="0"/>
              <a:t>Областные, региональные;</a:t>
            </a:r>
          </a:p>
          <a:p>
            <a:pPr lvl="0"/>
            <a:r>
              <a:rPr lang="ru-RU" sz="3600" dirty="0"/>
              <a:t>Внутриучрежденческие.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464986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8499715-FDE5-4B7E-AA42-7C7415B781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u="sng" dirty="0"/>
              <a:t>В зависимости от продолжительности совещания: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477F010-7842-4DDB-9B5A-9092A08CFC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z="3600" dirty="0"/>
              <a:t>Многодневные;</a:t>
            </a:r>
          </a:p>
          <a:p>
            <a:pPr lvl="0"/>
            <a:r>
              <a:rPr lang="ru-RU" sz="3600" dirty="0"/>
              <a:t>Однодневные;</a:t>
            </a:r>
          </a:p>
          <a:p>
            <a:pPr lvl="0"/>
            <a:r>
              <a:rPr lang="ru-RU" sz="3600" dirty="0"/>
              <a:t>Несколько часов;</a:t>
            </a:r>
          </a:p>
          <a:p>
            <a:pPr lvl="0"/>
            <a:r>
              <a:rPr lang="ru-RU" sz="3600" dirty="0"/>
              <a:t>Не более получаса- часа.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2326681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лавная">
  <a:themeElements>
    <a:clrScheme name="Главная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Главная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лавная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1331</TotalTime>
  <Words>716</Words>
  <Application>Microsoft Office PowerPoint</Application>
  <PresentationFormat>Экран (4:3)</PresentationFormat>
  <Paragraphs>126</Paragraphs>
  <Slides>26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31" baseType="lpstr">
      <vt:lpstr>Arial</vt:lpstr>
      <vt:lpstr>Arial Black</vt:lpstr>
      <vt:lpstr>Calibri</vt:lpstr>
      <vt:lpstr>Wingdings</vt:lpstr>
      <vt:lpstr>Главная</vt:lpstr>
      <vt:lpstr> Документационное обеспечение совещаний и переговоров </vt:lpstr>
      <vt:lpstr>Презентация PowerPoint</vt:lpstr>
      <vt:lpstr>совещание </vt:lpstr>
      <vt:lpstr>Классификация совещаний </vt:lpstr>
      <vt:lpstr>В зависимости от тематики обсуждаемых вопросов:</vt:lpstr>
      <vt:lpstr>В зависимости от целей совещания: </vt:lpstr>
      <vt:lpstr>В зависимости от периодичности проведения совещаний:</vt:lpstr>
      <vt:lpstr>В зависимости от состава участников:</vt:lpstr>
      <vt:lpstr>В зависимости от продолжительности совещания:</vt:lpstr>
      <vt:lpstr>Документирование совещания  сводится к трем этапам:</vt:lpstr>
      <vt:lpstr>Переговоры </vt:lpstr>
      <vt:lpstr>Основные этапы переговоров:</vt:lpstr>
      <vt:lpstr> Организационная подготовка переговоров и совещаний предусматривает следующие этапы:  </vt:lpstr>
      <vt:lpstr>Список участников переговоров</vt:lpstr>
      <vt:lpstr>Презентация PowerPoint</vt:lpstr>
      <vt:lpstr>Протокол </vt:lpstr>
      <vt:lpstr>Формуляр-образец протокола включает следующие реквизиты</vt:lpstr>
      <vt:lpstr>Текст протокола</vt:lpstr>
      <vt:lpstr>Образец полного протокола</vt:lpstr>
      <vt:lpstr>Презентация PowerPoint</vt:lpstr>
      <vt:lpstr>Форма краткого протокола</vt:lpstr>
      <vt:lpstr>Документирование  результатов деловых встреч и переговоров</vt:lpstr>
      <vt:lpstr>Презентация PowerPoint</vt:lpstr>
      <vt:lpstr>Презентация PowerPoint</vt:lpstr>
      <vt:lpstr>Презентация PowerPoint</vt:lpstr>
      <vt:lpstr>Составными частями договора (контракта) являются:</vt:lpstr>
    </vt:vector>
  </TitlesOfParts>
  <Company>MoBIL GROUP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Организационная документация</dc:title>
  <dc:creator>Larisa</dc:creator>
  <cp:lastModifiedBy>Altukhov, Anatoly</cp:lastModifiedBy>
  <cp:revision>31</cp:revision>
  <dcterms:created xsi:type="dcterms:W3CDTF">2010-02-05T07:17:42Z</dcterms:created>
  <dcterms:modified xsi:type="dcterms:W3CDTF">2021-11-11T10:39:07Z</dcterms:modified>
</cp:coreProperties>
</file>